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7" r:id="rId4"/>
    <p:sldId id="285" r:id="rId5"/>
    <p:sldId id="286" r:id="rId6"/>
    <p:sldId id="25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3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606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80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3751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70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1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0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5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0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1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0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9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B7DCD-5BA3-48A2-BE8C-591555253DD2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D015586-AAD2-4AE8-A3B1-EBF033189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altLang="ko-KR" sz="3600" dirty="0"/>
              <a:t>6. Data Structure and Algorithms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6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1" y="1876683"/>
            <a:ext cx="6884421" cy="442146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4D6FD1A-DEC4-447A-A431-A86E1DA78589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1" y="2123676"/>
            <a:ext cx="6852188" cy="3927473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61269C76-CB62-489F-AF63-A322C46A60DA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9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4" y="2178578"/>
            <a:ext cx="6895420" cy="381767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92334D2-E8C4-409C-B5E5-DB325B5F89D2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82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58" y="1926426"/>
            <a:ext cx="6867578" cy="4321974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BE1D1D73-D859-47CE-A6DC-4D17CF0BF4B1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973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1" y="1991633"/>
            <a:ext cx="6964561" cy="419156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0F48256D-78A3-4840-87C0-A0AF83588616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8" y="1930400"/>
            <a:ext cx="7004384" cy="408053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91F586D-E399-4AFE-902C-F3ADC2650FAD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124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31" y="2066989"/>
            <a:ext cx="6644486" cy="4040848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57CCDDB4-B556-4C7F-BFB1-4E4B848701C2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2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96" y="2028692"/>
            <a:ext cx="6735765" cy="411744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50120FAA-7548-433C-8BBD-1957ABFE2EB9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7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5037" y="1980601"/>
            <a:ext cx="4316991" cy="388077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Full Tree : </a:t>
            </a:r>
          </a:p>
          <a:p>
            <a:pPr>
              <a:buFont typeface="+mj-lt"/>
              <a:buAutoNum type="arabicParenR"/>
            </a:pP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가 동일함</a:t>
            </a:r>
            <a:r>
              <a:rPr lang="en-US" altLang="ko-KR" sz="1200" dirty="0">
                <a:solidFill>
                  <a:schemeClr val="tx1"/>
                </a:solidFill>
              </a:rPr>
              <a:t>, internal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  <a:r>
              <a:rPr lang="ko-KR" altLang="en-US" sz="1200" dirty="0">
                <a:solidFill>
                  <a:schemeClr val="tx1"/>
                </a:solidFill>
              </a:rPr>
              <a:t>은 완전히 모든 다음 </a:t>
            </a:r>
            <a:r>
              <a:rPr lang="ko-KR" altLang="en-US" sz="1200" dirty="0" err="1">
                <a:solidFill>
                  <a:schemeClr val="tx1"/>
                </a:solidFill>
              </a:rPr>
              <a:t>노드들을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가르키고</a:t>
            </a:r>
            <a:r>
              <a:rPr lang="ko-KR" altLang="en-US" sz="1200" dirty="0">
                <a:solidFill>
                  <a:schemeClr val="tx1"/>
                </a:solidFill>
              </a:rPr>
              <a:t> 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 typeface="+mj-lt"/>
              <a:buAutoNum type="arabicParenR"/>
            </a:pPr>
            <a:r>
              <a:rPr lang="en-US" altLang="ko-KR" sz="1200" dirty="0">
                <a:solidFill>
                  <a:schemeClr val="tx1"/>
                </a:solidFill>
              </a:rPr>
              <a:t>Internal node </a:t>
            </a:r>
            <a:r>
              <a:rPr lang="ko-KR" altLang="en-US" sz="1200" dirty="0">
                <a:solidFill>
                  <a:schemeClr val="tx1"/>
                </a:solidFill>
              </a:rPr>
              <a:t>들은 완전히</a:t>
            </a:r>
            <a:r>
              <a:rPr lang="en-US" altLang="ko-KR" sz="1200" dirty="0">
                <a:solidFill>
                  <a:schemeClr val="tx1"/>
                </a:solidFill>
              </a:rPr>
              <a:t>(fully) </a:t>
            </a:r>
            <a:r>
              <a:rPr lang="ko-KR" altLang="en-US" sz="1200" dirty="0" err="1">
                <a:solidFill>
                  <a:schemeClr val="tx1"/>
                </a:solidFill>
              </a:rPr>
              <a:t>노드들은</a:t>
            </a:r>
            <a:r>
              <a:rPr lang="ko-KR" altLang="en-US" sz="1200" dirty="0">
                <a:solidFill>
                  <a:schemeClr val="tx1"/>
                </a:solidFill>
              </a:rPr>
              <a:t> 가지고 있다</a:t>
            </a:r>
            <a:r>
              <a:rPr lang="en-US" altLang="ko-KR" sz="1200" dirty="0">
                <a:solidFill>
                  <a:schemeClr val="tx1"/>
                </a:solidFill>
              </a:rPr>
              <a:t>.  </a:t>
            </a:r>
          </a:p>
          <a:p>
            <a:pPr>
              <a:buFont typeface="+mj-lt"/>
              <a:buAutoNum type="arabicParenR"/>
            </a:pPr>
            <a:r>
              <a:rPr lang="en-US" altLang="ko-KR" sz="1200" dirty="0">
                <a:solidFill>
                  <a:schemeClr val="tx1"/>
                </a:solidFill>
              </a:rPr>
              <a:t>Terminal node</a:t>
            </a:r>
            <a:r>
              <a:rPr lang="ko-KR" altLang="en-US" sz="1200" dirty="0">
                <a:solidFill>
                  <a:schemeClr val="tx1"/>
                </a:solidFill>
              </a:rPr>
              <a:t>들은 완전히</a:t>
            </a:r>
            <a:r>
              <a:rPr lang="en-US" altLang="ko-KR" sz="1200" dirty="0">
                <a:solidFill>
                  <a:schemeClr val="tx1"/>
                </a:solidFill>
              </a:rPr>
              <a:t>(fully) </a:t>
            </a:r>
            <a:r>
              <a:rPr lang="ko-KR" altLang="en-US" sz="1200" dirty="0" err="1">
                <a:solidFill>
                  <a:schemeClr val="tx1"/>
                </a:solidFill>
              </a:rPr>
              <a:t>넥스트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노드들을</a:t>
            </a:r>
            <a:r>
              <a:rPr lang="ko-KR" altLang="en-US" sz="1200" dirty="0">
                <a:solidFill>
                  <a:schemeClr val="tx1"/>
                </a:solidFill>
              </a:rPr>
              <a:t> 가지고 있지 않다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 typeface="+mj-lt"/>
              <a:buAutoNum type="arabicParenR"/>
            </a:pPr>
            <a:r>
              <a:rPr lang="ko-KR" altLang="en-US" sz="1200" dirty="0">
                <a:solidFill>
                  <a:schemeClr val="tx1"/>
                </a:solidFill>
              </a:rPr>
              <a:t>이렇게 삼각형이 된 </a:t>
            </a:r>
            <a:r>
              <a:rPr lang="ko-KR" altLang="en-US" sz="1200" dirty="0" err="1">
                <a:solidFill>
                  <a:schemeClr val="tx1"/>
                </a:solidFill>
              </a:rPr>
              <a:t>트리를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full tree</a:t>
            </a:r>
            <a:r>
              <a:rPr lang="ko-KR" altLang="en-US" sz="1200" dirty="0">
                <a:solidFill>
                  <a:schemeClr val="tx1"/>
                </a:solidFill>
              </a:rPr>
              <a:t>라고 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Complete tree : </a:t>
            </a:r>
          </a:p>
          <a:p>
            <a:pPr>
              <a:buFont typeface="+mj-lt"/>
              <a:buAutoNum type="arabicParenR"/>
            </a:pPr>
            <a:r>
              <a:rPr lang="ko-KR" altLang="en-US" sz="1200" dirty="0">
                <a:solidFill>
                  <a:schemeClr val="tx1"/>
                </a:solidFill>
              </a:rPr>
              <a:t>바로 직전 </a:t>
            </a:r>
            <a:r>
              <a:rPr lang="ko-KR" altLang="en-US" sz="1200" dirty="0" err="1">
                <a:solidFill>
                  <a:schemeClr val="tx1"/>
                </a:solidFill>
              </a:rPr>
              <a:t>뎁스까지는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full tree </a:t>
            </a:r>
            <a:r>
              <a:rPr lang="en-US" altLang="ko-KR" sz="1200" dirty="0" err="1">
                <a:solidFill>
                  <a:schemeClr val="tx1"/>
                </a:solidFill>
              </a:rPr>
              <a:t>structur</a:t>
            </a:r>
            <a:r>
              <a:rPr lang="ko-KR" altLang="en-US" sz="1200" dirty="0">
                <a:solidFill>
                  <a:schemeClr val="tx1"/>
                </a:solidFill>
              </a:rPr>
              <a:t>이다</a:t>
            </a:r>
            <a:r>
              <a:rPr lang="en-US" altLang="ko-KR" sz="1200" dirty="0">
                <a:solidFill>
                  <a:schemeClr val="tx1"/>
                </a:solidFill>
              </a:rPr>
              <a:t>.  </a:t>
            </a:r>
          </a:p>
          <a:p>
            <a:pPr>
              <a:buFont typeface="+mj-lt"/>
              <a:buAutoNum type="arabicParenR"/>
            </a:pPr>
            <a:r>
              <a:rPr lang="ko-KR" altLang="en-US" sz="1200" dirty="0">
                <a:solidFill>
                  <a:schemeClr val="tx1"/>
                </a:solidFill>
              </a:rPr>
              <a:t>맨 왼쪽에서 다음 노드들을 </a:t>
            </a:r>
            <a:r>
              <a:rPr lang="ko-KR" altLang="en-US" sz="1200" dirty="0" err="1">
                <a:solidFill>
                  <a:schemeClr val="tx1"/>
                </a:solidFill>
              </a:rPr>
              <a:t>하나하나씩</a:t>
            </a:r>
            <a:r>
              <a:rPr lang="ko-KR" altLang="en-US" sz="1200" dirty="0">
                <a:solidFill>
                  <a:schemeClr val="tx1"/>
                </a:solidFill>
              </a:rPr>
              <a:t> 채워 </a:t>
            </a:r>
            <a:r>
              <a:rPr lang="ko-KR" altLang="en-US" sz="1200" dirty="0" err="1">
                <a:solidFill>
                  <a:schemeClr val="tx1"/>
                </a:solidFill>
              </a:rPr>
              <a:t>나갈때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complete tree</a:t>
            </a:r>
            <a:r>
              <a:rPr lang="ko-KR" altLang="en-US" sz="1200" dirty="0">
                <a:solidFill>
                  <a:schemeClr val="tx1"/>
                </a:solidFill>
              </a:rPr>
              <a:t>라고 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 typeface="+mj-lt"/>
              <a:buAutoNum type="arabicParenR"/>
            </a:pPr>
            <a:r>
              <a:rPr lang="ko-KR" altLang="en-US" sz="1200" dirty="0">
                <a:solidFill>
                  <a:schemeClr val="tx1"/>
                </a:solidFill>
              </a:rPr>
              <a:t>오른쪽에 먼저 </a:t>
            </a:r>
            <a:r>
              <a:rPr lang="ko-KR" altLang="en-US" sz="1200" dirty="0" err="1">
                <a:solidFill>
                  <a:schemeClr val="tx1"/>
                </a:solidFill>
              </a:rPr>
              <a:t>노드가</a:t>
            </a:r>
            <a:r>
              <a:rPr lang="ko-KR" altLang="en-US" sz="1200" dirty="0">
                <a:solidFill>
                  <a:schemeClr val="tx1"/>
                </a:solidFill>
              </a:rPr>
              <a:t> 생기면 </a:t>
            </a:r>
            <a:r>
              <a:rPr lang="en-US" altLang="ko-KR" sz="1200" dirty="0">
                <a:solidFill>
                  <a:schemeClr val="tx1"/>
                </a:solidFill>
              </a:rPr>
              <a:t>complete tree</a:t>
            </a:r>
            <a:r>
              <a:rPr lang="ko-KR" altLang="en-US" sz="1200" dirty="0">
                <a:solidFill>
                  <a:schemeClr val="tx1"/>
                </a:solidFill>
              </a:rPr>
              <a:t>가 아니다</a:t>
            </a:r>
            <a:r>
              <a:rPr lang="en-US" altLang="ko-KR" sz="1200" dirty="0">
                <a:solidFill>
                  <a:schemeClr val="tx1"/>
                </a:solidFill>
              </a:rPr>
              <a:t>.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4" y="2069472"/>
            <a:ext cx="7267237" cy="37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77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Characteristics of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391973" y="2255057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전체 </a:t>
            </a:r>
            <a:r>
              <a:rPr lang="ko-KR" altLang="en-US" sz="1200" dirty="0" err="1">
                <a:solidFill>
                  <a:schemeClr val="tx1"/>
                </a:solidFill>
              </a:rPr>
              <a:t>노드에서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root</a:t>
            </a:r>
            <a:r>
              <a:rPr lang="ko-KR" altLang="en-US" sz="1200" dirty="0">
                <a:solidFill>
                  <a:schemeClr val="tx1"/>
                </a:solidFill>
              </a:rPr>
              <a:t>를 빼면 전체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Path</a:t>
            </a:r>
            <a:r>
              <a:rPr lang="ko-KR" altLang="en-US" sz="1200" dirty="0">
                <a:solidFill>
                  <a:schemeClr val="tx1"/>
                </a:solidFill>
              </a:rPr>
              <a:t>의 길이인데 </a:t>
            </a:r>
            <a:r>
              <a:rPr lang="en-US" altLang="ko-KR" sz="1200" dirty="0">
                <a:solidFill>
                  <a:schemeClr val="tx1"/>
                </a:solidFill>
              </a:rPr>
              <a:t>root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path</a:t>
            </a:r>
            <a:r>
              <a:rPr lang="ko-KR" altLang="en-US" sz="1200" dirty="0">
                <a:solidFill>
                  <a:schemeClr val="tx1"/>
                </a:solidFill>
              </a:rPr>
              <a:t>가 없다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Root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height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tree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height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Level 1</a:t>
            </a:r>
            <a:r>
              <a:rPr lang="ko-KR" altLang="en-US" sz="1200" dirty="0">
                <a:solidFill>
                  <a:schemeClr val="tx1"/>
                </a:solidFill>
              </a:rPr>
              <a:t>이니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니깐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승이 되다</a:t>
            </a:r>
            <a:r>
              <a:rPr lang="en-US" altLang="ko-KR" sz="1200" dirty="0">
                <a:solidFill>
                  <a:schemeClr val="tx1"/>
                </a:solidFill>
              </a:rPr>
              <a:t>. ??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Height h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고</a:t>
            </a:r>
            <a:r>
              <a:rPr lang="en-US" altLang="ko-KR" sz="1200" dirty="0">
                <a:solidFill>
                  <a:schemeClr val="tx1"/>
                </a:solidFill>
              </a:rPr>
              <a:t>,  degree 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maximum node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승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공식에 따라서 구하면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공식에 따라서 구하면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83" y="1593048"/>
            <a:ext cx="6831069" cy="48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3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F7ECDD-6C8C-4DC9-BAE8-787D827B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8E0D18E-A1CC-42A5-BA2D-A0504A727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Tree as an Abstract Data Type and Structure </a:t>
            </a:r>
          </a:p>
          <a:p>
            <a:r>
              <a:rPr lang="en-US" altLang="ko-KR" dirty="0"/>
              <a:t>Terminologies of Tree Structure </a:t>
            </a:r>
          </a:p>
          <a:p>
            <a:r>
              <a:rPr lang="en-US" altLang="ko-KR" dirty="0"/>
              <a:t>Characteristics of Tree</a:t>
            </a:r>
          </a:p>
          <a:p>
            <a:r>
              <a:rPr lang="en-US" altLang="ko-KR" dirty="0"/>
              <a:t>Binary Search Tree and Implementation </a:t>
            </a:r>
          </a:p>
          <a:p>
            <a:r>
              <a:rPr lang="en-US" altLang="ko-KR" dirty="0"/>
              <a:t>Insert and Search Operation of Binary Search Tree</a:t>
            </a:r>
          </a:p>
          <a:p>
            <a:r>
              <a:rPr lang="en-US" altLang="ko-KR" dirty="0"/>
              <a:t>Delete Operation and Minimum &amp; Maximum of Binary Search Tree</a:t>
            </a:r>
          </a:p>
          <a:p>
            <a:r>
              <a:rPr lang="en-US" altLang="ko-KR" dirty="0"/>
              <a:t>Tree Traversing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18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461147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BST</a:t>
            </a:r>
            <a:r>
              <a:rPr lang="ko-KR" altLang="en-US" sz="1400" dirty="0">
                <a:solidFill>
                  <a:schemeClr val="tx1"/>
                </a:solidFill>
              </a:rPr>
              <a:t>라고도 부른다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Tree</a:t>
            </a:r>
            <a:r>
              <a:rPr lang="ko-KR" altLang="en-US" sz="1400" dirty="0">
                <a:solidFill>
                  <a:schemeClr val="tx1"/>
                </a:solidFill>
              </a:rPr>
              <a:t>중에 가장 간단한 </a:t>
            </a:r>
            <a:r>
              <a:rPr lang="en-US" altLang="ko-KR" sz="1400" dirty="0">
                <a:solidFill>
                  <a:schemeClr val="tx1"/>
                </a:solidFill>
              </a:rPr>
              <a:t>tree</a:t>
            </a:r>
            <a:r>
              <a:rPr lang="ko-KR" altLang="en-US" sz="1400" dirty="0">
                <a:solidFill>
                  <a:schemeClr val="tx1"/>
                </a:solidFill>
              </a:rPr>
              <a:t>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Degree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인 </a:t>
            </a:r>
            <a:r>
              <a:rPr lang="en-US" altLang="ko-KR" sz="1400" dirty="0">
                <a:solidFill>
                  <a:schemeClr val="tx1"/>
                </a:solidFill>
              </a:rPr>
              <a:t>tree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Stored data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fast search</a:t>
            </a:r>
            <a:r>
              <a:rPr lang="ko-KR" altLang="en-US" sz="1400" dirty="0">
                <a:solidFill>
                  <a:schemeClr val="tx1"/>
                </a:solidFill>
              </a:rPr>
              <a:t>를 위해 설계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Search</a:t>
            </a:r>
            <a:r>
              <a:rPr lang="ko-KR" altLang="en-US" sz="1400" dirty="0">
                <a:solidFill>
                  <a:schemeClr val="tx1"/>
                </a:solidFill>
              </a:rPr>
              <a:t>를 빠르게 하기 위해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의 어떤 특성을 활용해서 구조를 만드는 것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77334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     Binary search tree: a simple structure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2" y="2461147"/>
            <a:ext cx="7156964" cy="35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265392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화장실을 </a:t>
            </a:r>
            <a:r>
              <a:rPr lang="ko-KR" altLang="en-US" sz="1400" dirty="0" err="1">
                <a:solidFill>
                  <a:schemeClr val="tx1"/>
                </a:solidFill>
              </a:rPr>
              <a:t>가기위해</a:t>
            </a:r>
            <a:r>
              <a:rPr lang="ko-KR" altLang="en-US" sz="1400" dirty="0">
                <a:solidFill>
                  <a:schemeClr val="tx1"/>
                </a:solidFill>
              </a:rPr>
              <a:t> 둘러보거나 표지판을 보거나 물어보거나 추측해본다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Guess</a:t>
            </a:r>
            <a:r>
              <a:rPr lang="ko-KR" altLang="en-US" sz="1400" dirty="0">
                <a:solidFill>
                  <a:schemeClr val="tx1"/>
                </a:solidFill>
              </a:rPr>
              <a:t>를 많이 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규칙을 알 수 있기 때문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그래서 데이터의 규칙을 넣으면 </a:t>
            </a:r>
            <a:r>
              <a:rPr lang="en-US" altLang="ko-KR" sz="1400" dirty="0">
                <a:solidFill>
                  <a:schemeClr val="tx1"/>
                </a:solidFill>
              </a:rPr>
              <a:t>Guess</a:t>
            </a:r>
            <a:r>
              <a:rPr lang="ko-KR" altLang="en-US" sz="1400" dirty="0">
                <a:solidFill>
                  <a:schemeClr val="tx1"/>
                </a:solidFill>
              </a:rPr>
              <a:t>를 통해서 데이터를 </a:t>
            </a:r>
            <a:r>
              <a:rPr lang="en-US" altLang="ko-KR" sz="1400" dirty="0">
                <a:solidFill>
                  <a:schemeClr val="tx1"/>
                </a:solidFill>
              </a:rPr>
              <a:t>search</a:t>
            </a:r>
            <a:r>
              <a:rPr lang="ko-KR" altLang="en-US" sz="1400" dirty="0">
                <a:solidFill>
                  <a:schemeClr val="tx1"/>
                </a:solidFill>
              </a:rPr>
              <a:t>하는데 많은 시간을 줄일 수 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77334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     Detour: Intuitive Analogy – Finding Restroom in Building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3" y="2314834"/>
            <a:ext cx="6758924" cy="39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44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1004</a:t>
            </a:r>
            <a:r>
              <a:rPr lang="ko-KR" altLang="en-US" sz="1400" dirty="0">
                <a:solidFill>
                  <a:schemeClr val="tx1"/>
                </a:solidFill>
              </a:rPr>
              <a:t>를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찾는 </a:t>
            </a:r>
            <a:r>
              <a:rPr lang="en-US" altLang="ko-KR" sz="1400" dirty="0">
                <a:solidFill>
                  <a:schemeClr val="tx1"/>
                </a:solidFill>
              </a:rPr>
              <a:t>bank account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Linked list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번의 </a:t>
            </a:r>
            <a:r>
              <a:rPr lang="en-US" altLang="ko-KR" sz="1400" dirty="0">
                <a:solidFill>
                  <a:schemeClr val="tx1"/>
                </a:solidFill>
              </a:rPr>
              <a:t>retrievals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ko-KR" altLang="en-US" sz="1400" dirty="0" err="1">
                <a:solidFill>
                  <a:schemeClr val="tx1"/>
                </a:solidFill>
              </a:rPr>
              <a:t>해야함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규칙 </a:t>
            </a: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오른쪽 </a:t>
            </a:r>
            <a:r>
              <a:rPr lang="ko-KR" altLang="en-US" sz="1400" dirty="0" err="1">
                <a:solidFill>
                  <a:schemeClr val="tx1"/>
                </a:solidFill>
              </a:rPr>
              <a:t>넥스트는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큰값을</a:t>
            </a:r>
            <a:r>
              <a:rPr lang="ko-KR" altLang="en-US" sz="1400" dirty="0">
                <a:solidFill>
                  <a:schemeClr val="tx1"/>
                </a:solidFill>
              </a:rPr>
              <a:t> 저장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왼쪽은 작은 값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1003</a:t>
            </a:r>
            <a:r>
              <a:rPr lang="ko-KR" altLang="en-US" sz="1400" dirty="0">
                <a:solidFill>
                  <a:schemeClr val="tx1"/>
                </a:solidFill>
              </a:rPr>
              <a:t>이라는 루트를 만나면 </a:t>
            </a:r>
            <a:r>
              <a:rPr lang="ko-KR" altLang="en-US" sz="1400" dirty="0" err="1">
                <a:solidFill>
                  <a:schemeClr val="tx1"/>
                </a:solidFill>
              </a:rPr>
              <a:t>찾으려고하는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1004</a:t>
            </a:r>
            <a:r>
              <a:rPr lang="ko-KR" altLang="en-US" sz="1400" dirty="0">
                <a:solidFill>
                  <a:schemeClr val="tx1"/>
                </a:solidFill>
              </a:rPr>
              <a:t>는 오른쪽에 있음을 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A scenario of using binary search tree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2" y="2195786"/>
            <a:ext cx="624927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51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Parent</a:t>
            </a:r>
            <a:r>
              <a:rPr lang="ko-KR" altLang="en-US" sz="1400" dirty="0">
                <a:solidFill>
                  <a:schemeClr val="tx1"/>
                </a:solidFill>
              </a:rPr>
              <a:t>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가는 </a:t>
            </a:r>
            <a:r>
              <a:rPr lang="en-US" altLang="ko-KR" sz="1400" dirty="0">
                <a:solidFill>
                  <a:schemeClr val="tx1"/>
                </a:solidFill>
              </a:rPr>
              <a:t>node(previous</a:t>
            </a:r>
            <a:r>
              <a:rPr lang="ko-KR" altLang="en-US" sz="1400" dirty="0">
                <a:solidFill>
                  <a:schemeClr val="tx1"/>
                </a:solidFill>
              </a:rPr>
              <a:t>같은 경우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Left hand side : </a:t>
            </a:r>
            <a:r>
              <a:rPr lang="ko-KR" altLang="en-US" sz="1400" dirty="0">
                <a:solidFill>
                  <a:schemeClr val="tx1"/>
                </a:solidFill>
              </a:rPr>
              <a:t>항상 </a:t>
            </a:r>
            <a:r>
              <a:rPr lang="ko-KR" altLang="en-US" sz="1400" dirty="0" err="1">
                <a:solidFill>
                  <a:schemeClr val="tx1"/>
                </a:solidFill>
              </a:rPr>
              <a:t>작은값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Right hand side : </a:t>
            </a:r>
            <a:r>
              <a:rPr lang="ko-KR" altLang="en-US" sz="1400" dirty="0">
                <a:solidFill>
                  <a:schemeClr val="tx1"/>
                </a:solidFill>
              </a:rPr>
              <a:t>항상 큰 값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Value  : </a:t>
            </a:r>
            <a:r>
              <a:rPr lang="ko-KR" altLang="en-US" sz="1400" dirty="0">
                <a:solidFill>
                  <a:schemeClr val="tx1"/>
                </a:solidFill>
              </a:rPr>
              <a:t>자기 자신의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이런 </a:t>
            </a:r>
            <a:r>
              <a:rPr lang="ko-KR" altLang="en-US" sz="1400" dirty="0" err="1">
                <a:solidFill>
                  <a:schemeClr val="tx1"/>
                </a:solidFill>
              </a:rPr>
              <a:t>레퍼런스들을</a:t>
            </a:r>
            <a:r>
              <a:rPr lang="ko-KR" altLang="en-US" sz="1400" dirty="0">
                <a:solidFill>
                  <a:schemeClr val="tx1"/>
                </a:solidFill>
              </a:rPr>
              <a:t> 다양하게 </a:t>
            </a:r>
            <a:r>
              <a:rPr lang="en-US" altLang="ko-KR" sz="1400" dirty="0">
                <a:solidFill>
                  <a:schemeClr val="tx1"/>
                </a:solidFill>
              </a:rPr>
              <a:t>get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</a:rPr>
              <a:t>set</a:t>
            </a:r>
            <a:r>
              <a:rPr lang="ko-KR" altLang="en-US" sz="1400" dirty="0">
                <a:solidFill>
                  <a:schemeClr val="tx1"/>
                </a:solidFill>
              </a:rPr>
              <a:t>할 수 있는 </a:t>
            </a:r>
            <a:r>
              <a:rPr lang="ko-KR" altLang="en-US" sz="1400" dirty="0" err="1">
                <a:solidFill>
                  <a:schemeClr val="tx1"/>
                </a:solidFill>
              </a:rPr>
              <a:t>클레스에서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가져올수</a:t>
            </a:r>
            <a:r>
              <a:rPr lang="ko-KR" altLang="en-US" sz="1400" dirty="0">
                <a:solidFill>
                  <a:schemeClr val="tx1"/>
                </a:solidFill>
              </a:rPr>
              <a:t> 있고 </a:t>
            </a:r>
            <a:r>
              <a:rPr lang="ko-KR" altLang="en-US" sz="1400" dirty="0" err="1">
                <a:solidFill>
                  <a:schemeClr val="tx1"/>
                </a:solidFill>
              </a:rPr>
              <a:t>정할수</a:t>
            </a:r>
            <a:r>
              <a:rPr lang="ko-KR" altLang="en-US" sz="1400" dirty="0">
                <a:solidFill>
                  <a:schemeClr val="tx1"/>
                </a:solidFill>
              </a:rPr>
              <a:t> 있는 </a:t>
            </a:r>
            <a:r>
              <a:rPr lang="ko-KR" altLang="en-US" sz="1400" dirty="0" err="1">
                <a:solidFill>
                  <a:schemeClr val="tx1"/>
                </a:solidFill>
              </a:rPr>
              <a:t>메소드를</a:t>
            </a:r>
            <a:r>
              <a:rPr lang="ko-KR" altLang="en-US" sz="1400" dirty="0">
                <a:solidFill>
                  <a:schemeClr val="tx1"/>
                </a:solidFill>
              </a:rPr>
              <a:t> 정리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marL="228600" indent="-2286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tree node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55" y="2078957"/>
            <a:ext cx="6432096" cy="44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15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74666" cy="740229"/>
          </a:xfrm>
        </p:spPr>
        <p:txBody>
          <a:bodyPr>
            <a:normAutofit/>
          </a:bodyPr>
          <a:lstStyle/>
          <a:p>
            <a:r>
              <a:rPr lang="en-US" altLang="ko-KR" dirty="0"/>
              <a:t>4. Binary Search Tree and Implementation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바이너리 </a:t>
            </a:r>
            <a:r>
              <a:rPr lang="ko-KR" altLang="en-US" sz="1400" dirty="0" err="1">
                <a:solidFill>
                  <a:schemeClr val="tx1"/>
                </a:solidFill>
              </a:rPr>
              <a:t>서치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트리는</a:t>
            </a:r>
            <a:r>
              <a:rPr lang="ko-KR" altLang="en-US" sz="1400" dirty="0">
                <a:solidFill>
                  <a:schemeClr val="tx1"/>
                </a:solidFill>
              </a:rPr>
              <a:t> 기본적으로 전체 </a:t>
            </a:r>
            <a:r>
              <a:rPr lang="ko-KR" altLang="en-US" sz="1400" dirty="0" err="1">
                <a:solidFill>
                  <a:schemeClr val="tx1"/>
                </a:solidFill>
              </a:rPr>
              <a:t>노드에</a:t>
            </a:r>
            <a:r>
              <a:rPr lang="ko-KR" altLang="en-US" sz="1400" dirty="0">
                <a:solidFill>
                  <a:schemeClr val="tx1"/>
                </a:solidFill>
              </a:rPr>
              <a:t> 대한 </a:t>
            </a:r>
            <a:r>
              <a:rPr lang="ko-KR" altLang="en-US" sz="1400" dirty="0" err="1">
                <a:solidFill>
                  <a:schemeClr val="tx1"/>
                </a:solidFill>
              </a:rPr>
              <a:t>레퍼런스를</a:t>
            </a:r>
            <a:r>
              <a:rPr lang="ko-KR" altLang="en-US" sz="1400" dirty="0">
                <a:solidFill>
                  <a:schemeClr val="tx1"/>
                </a:solidFill>
              </a:rPr>
              <a:t> 저장할 수 없다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Root</a:t>
            </a:r>
            <a:r>
              <a:rPr lang="ko-KR" altLang="en-US" sz="1400" dirty="0">
                <a:solidFill>
                  <a:schemeClr val="tx1"/>
                </a:solidFill>
              </a:rPr>
              <a:t>에 대해서만 </a:t>
            </a:r>
            <a:r>
              <a:rPr lang="ko-KR" altLang="en-US" sz="1400" dirty="0" err="1">
                <a:solidFill>
                  <a:schemeClr val="tx1"/>
                </a:solidFill>
              </a:rPr>
              <a:t>레퍼런스를</a:t>
            </a:r>
            <a:r>
              <a:rPr lang="ko-KR" altLang="en-US" sz="1400" dirty="0">
                <a:solidFill>
                  <a:schemeClr val="tx1"/>
                </a:solidFill>
              </a:rPr>
              <a:t> 저장하게 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Root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</a:rPr>
              <a:t>search</a:t>
            </a:r>
            <a:r>
              <a:rPr lang="ko-KR" altLang="en-US" sz="1400" dirty="0">
                <a:solidFill>
                  <a:schemeClr val="tx1"/>
                </a:solidFill>
              </a:rPr>
              <a:t>해 나가면서 값들을 </a:t>
            </a:r>
            <a:r>
              <a:rPr lang="en-US" altLang="ko-KR" sz="1400" dirty="0">
                <a:solidFill>
                  <a:schemeClr val="tx1"/>
                </a:solidFill>
              </a:rPr>
              <a:t>insert, delete, search</a:t>
            </a:r>
            <a:r>
              <a:rPr lang="ko-KR" altLang="en-US" sz="1400" dirty="0">
                <a:solidFill>
                  <a:schemeClr val="tx1"/>
                </a:solidFill>
              </a:rPr>
              <a:t>를 한다</a:t>
            </a:r>
            <a:r>
              <a:rPr lang="en-US" altLang="ko-KR" sz="1400" dirty="0">
                <a:solidFill>
                  <a:schemeClr val="tx1"/>
                </a:solidFill>
              </a:rPr>
              <a:t>.  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다양한 </a:t>
            </a:r>
            <a:r>
              <a:rPr lang="en-US" altLang="ko-KR" sz="1400" dirty="0">
                <a:solidFill>
                  <a:schemeClr val="tx1"/>
                </a:solidFill>
              </a:rPr>
              <a:t>operations</a:t>
            </a:r>
            <a:r>
              <a:rPr lang="ko-KR" altLang="en-US" sz="1400" dirty="0">
                <a:solidFill>
                  <a:schemeClr val="tx1"/>
                </a:solidFill>
              </a:rPr>
              <a:t>를 정의를 해놓음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err="1">
                <a:solidFill>
                  <a:schemeClr val="tx1"/>
                </a:solidFill>
              </a:rPr>
              <a:t>이런것들을</a:t>
            </a:r>
            <a:r>
              <a:rPr lang="ko-KR" altLang="en-US" sz="1400" dirty="0">
                <a:solidFill>
                  <a:schemeClr val="tx1"/>
                </a:solidFill>
              </a:rPr>
              <a:t> 하나하나씩 채워나가면서 구현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Implementation of BST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1740"/>
            <a:ext cx="6668431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48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Insert and Search Operation of Binary Search Tree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Insert operation of binary search tree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089722"/>
            <a:ext cx="6361497" cy="4632158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ABF0FE5A-54EC-4C4A-8643-47AA4EBF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Insert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3, 2, 0, 5, 7, 4.. </a:t>
            </a:r>
            <a:r>
              <a:rPr lang="ko-KR" altLang="en-US" sz="1400" dirty="0">
                <a:solidFill>
                  <a:schemeClr val="tx1"/>
                </a:solidFill>
              </a:rPr>
              <a:t>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입력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두번의 </a:t>
            </a:r>
            <a:r>
              <a:rPr lang="en-US" altLang="ko-KR" sz="1400" dirty="0" err="1">
                <a:solidFill>
                  <a:schemeClr val="tx1"/>
                </a:solidFill>
              </a:rPr>
              <a:t>recoursion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펑션</a:t>
            </a:r>
            <a:r>
              <a:rPr lang="ko-KR" altLang="en-US" sz="1400" dirty="0">
                <a:solidFill>
                  <a:schemeClr val="tx1"/>
                </a:solidFill>
              </a:rPr>
              <a:t> 콜이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Return</a:t>
            </a:r>
            <a:r>
              <a:rPr lang="ko-KR" altLang="en-US" sz="1400" dirty="0">
                <a:solidFill>
                  <a:schemeClr val="tx1"/>
                </a:solidFill>
              </a:rPr>
              <a:t>하는 부분이 </a:t>
            </a:r>
            <a:r>
              <a:rPr lang="en-US" altLang="ko-KR" sz="1400" dirty="0">
                <a:solidFill>
                  <a:schemeClr val="tx1"/>
                </a:solidFill>
              </a:rPr>
              <a:t>escape</a:t>
            </a:r>
            <a:r>
              <a:rPr lang="ko-KR" altLang="en-US" sz="1400" dirty="0">
                <a:solidFill>
                  <a:schemeClr val="tx1"/>
                </a:solidFill>
              </a:rPr>
              <a:t>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Node</a:t>
            </a:r>
            <a:r>
              <a:rPr lang="ko-KR" altLang="en-US" sz="1400" dirty="0">
                <a:solidFill>
                  <a:schemeClr val="tx1"/>
                </a:solidFill>
              </a:rPr>
              <a:t>가 정의되어 있지 않으면 </a:t>
            </a:r>
            <a:r>
              <a:rPr lang="en-US" altLang="ko-KR" sz="1400" dirty="0">
                <a:solidFill>
                  <a:schemeClr val="tx1"/>
                </a:solidFill>
              </a:rPr>
              <a:t>root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ko-KR" altLang="en-US" sz="1400" dirty="0" err="1">
                <a:solidFill>
                  <a:schemeClr val="tx1"/>
                </a:solidFill>
              </a:rPr>
              <a:t>받아옴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노드의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</a:rPr>
              <a:t>보다 저장하려는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</a:rPr>
              <a:t>가 크면 </a:t>
            </a:r>
            <a:r>
              <a:rPr lang="en-US" altLang="ko-KR" sz="1400" dirty="0">
                <a:solidFill>
                  <a:schemeClr val="tx1"/>
                </a:solidFill>
              </a:rPr>
              <a:t>RHS,</a:t>
            </a:r>
            <a:r>
              <a:rPr lang="ko-KR" altLang="en-US" sz="1400" dirty="0">
                <a:solidFill>
                  <a:schemeClr val="tx1"/>
                </a:solidFill>
              </a:rPr>
              <a:t>작으면 </a:t>
            </a:r>
            <a:r>
              <a:rPr lang="en-US" altLang="ko-KR" sz="1400" dirty="0">
                <a:solidFill>
                  <a:schemeClr val="tx1"/>
                </a:solidFill>
              </a:rPr>
              <a:t>LHS</a:t>
            </a:r>
          </a:p>
          <a:p>
            <a:pPr marL="228600" indent="-2286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99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Insert and Search Operation of Binary Search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Insert</a:t>
            </a:r>
            <a:r>
              <a:rPr lang="ko-KR" altLang="en-US" sz="1400" dirty="0">
                <a:solidFill>
                  <a:schemeClr val="tx1"/>
                </a:solidFill>
              </a:rPr>
              <a:t>에 이미 규칙이 있기 때문에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</a:rPr>
              <a:t>LHS</a:t>
            </a:r>
            <a:r>
              <a:rPr lang="ko-KR" altLang="en-US" sz="1400" dirty="0">
                <a:solidFill>
                  <a:schemeClr val="tx1"/>
                </a:solidFill>
              </a:rPr>
              <a:t>는 무시하게 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에서도 위의 과정을 반복한다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solidFill>
                  <a:schemeClr val="tx1"/>
                </a:solidFill>
              </a:rPr>
              <a:t>Likend</a:t>
            </a:r>
            <a:r>
              <a:rPr lang="en-US" altLang="ko-KR" sz="1400" dirty="0">
                <a:solidFill>
                  <a:schemeClr val="tx1"/>
                </a:solidFill>
              </a:rPr>
              <a:t> list</a:t>
            </a:r>
            <a:r>
              <a:rPr lang="ko-KR" altLang="en-US" sz="1400" dirty="0">
                <a:solidFill>
                  <a:schemeClr val="tx1"/>
                </a:solidFill>
              </a:rPr>
              <a:t>보다 </a:t>
            </a:r>
            <a:r>
              <a:rPr lang="en-US" altLang="ko-KR" sz="1400" dirty="0">
                <a:solidFill>
                  <a:schemeClr val="tx1"/>
                </a:solidFill>
              </a:rPr>
              <a:t>binary tree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search </a:t>
            </a:r>
            <a:r>
              <a:rPr lang="ko-KR" altLang="en-US" sz="1400" dirty="0">
                <a:solidFill>
                  <a:schemeClr val="tx1"/>
                </a:solidFill>
              </a:rPr>
              <a:t>성능이 더 뛰어나다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초기화</a:t>
            </a: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값이 없으면 </a:t>
            </a:r>
            <a:r>
              <a:rPr lang="en-US" altLang="ko-KR" sz="1400" dirty="0">
                <a:solidFill>
                  <a:schemeClr val="tx1"/>
                </a:solidFill>
              </a:rPr>
              <a:t>root</a:t>
            </a:r>
            <a:r>
              <a:rPr lang="ko-KR" altLang="en-US" sz="1400" dirty="0">
                <a:solidFill>
                  <a:schemeClr val="tx1"/>
                </a:solidFill>
              </a:rPr>
              <a:t>값으로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err="1">
                <a:solidFill>
                  <a:schemeClr val="tx1"/>
                </a:solidFill>
              </a:rPr>
              <a:t>그다음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escape </a:t>
            </a:r>
            <a:r>
              <a:rPr lang="ko-KR" altLang="en-US" sz="1400" dirty="0">
                <a:solidFill>
                  <a:schemeClr val="tx1"/>
                </a:solidFill>
              </a:rPr>
              <a:t>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ko-KR" altLang="en-US" sz="1400" dirty="0" err="1">
                <a:solidFill>
                  <a:schemeClr val="tx1"/>
                </a:solidFill>
              </a:rPr>
              <a:t>노드의</a:t>
            </a:r>
            <a:r>
              <a:rPr lang="ko-KR" altLang="en-US" sz="1400" dirty="0">
                <a:solidFill>
                  <a:schemeClr val="tx1"/>
                </a:solidFill>
              </a:rPr>
              <a:t> 값보다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</a:rPr>
              <a:t>가 크면 </a:t>
            </a:r>
            <a:r>
              <a:rPr lang="en-US" altLang="ko-KR" sz="1400" dirty="0">
                <a:solidFill>
                  <a:schemeClr val="tx1"/>
                </a:solidFill>
              </a:rPr>
              <a:t>RHS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ko-KR" altLang="en-US" sz="1400" dirty="0" err="1">
                <a:solidFill>
                  <a:schemeClr val="tx1"/>
                </a:solidFill>
              </a:rPr>
              <a:t>노드의</a:t>
            </a:r>
            <a:r>
              <a:rPr lang="ko-KR" altLang="en-US" sz="1400" dirty="0">
                <a:solidFill>
                  <a:schemeClr val="tx1"/>
                </a:solidFill>
              </a:rPr>
              <a:t> 갑보다 </a:t>
            </a:r>
            <a:r>
              <a:rPr lang="en-US" altLang="ko-KR" sz="1400" dirty="0">
                <a:solidFill>
                  <a:schemeClr val="tx1"/>
                </a:solidFill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</a:rPr>
              <a:t>가 작으면 </a:t>
            </a:r>
            <a:r>
              <a:rPr lang="en-US" altLang="ko-KR" sz="1400" dirty="0">
                <a:solidFill>
                  <a:schemeClr val="tx1"/>
                </a:solidFill>
              </a:rPr>
              <a:t>LHS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다음 </a:t>
            </a:r>
            <a:r>
              <a:rPr lang="ko-KR" altLang="en-US" sz="1400" dirty="0" err="1">
                <a:solidFill>
                  <a:schemeClr val="tx1"/>
                </a:solidFill>
              </a:rPr>
              <a:t>노드가</a:t>
            </a:r>
            <a:r>
              <a:rPr lang="ko-KR" altLang="en-US" sz="1400" dirty="0">
                <a:solidFill>
                  <a:schemeClr val="tx1"/>
                </a:solidFill>
              </a:rPr>
              <a:t> 없으면 </a:t>
            </a:r>
            <a:r>
              <a:rPr lang="en-US" altLang="ko-KR" sz="1400" dirty="0">
                <a:solidFill>
                  <a:schemeClr val="tx1"/>
                </a:solidFill>
              </a:rPr>
              <a:t>False: </a:t>
            </a:r>
            <a:r>
              <a:rPr lang="ko-KR" altLang="en-US" sz="1400" dirty="0">
                <a:solidFill>
                  <a:schemeClr val="tx1"/>
                </a:solidFill>
              </a:rPr>
              <a:t>찾는 값 없음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Search operation of binary search tree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722"/>
            <a:ext cx="7541823" cy="37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2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 fontScale="90000"/>
          </a:bodyPr>
          <a:lstStyle/>
          <a:p>
            <a:r>
              <a:rPr lang="en-US" altLang="ko-KR" dirty="0"/>
              <a:t>6. Delete Operation and Minimum &amp; Maximum of   </a:t>
            </a:r>
            <a:br>
              <a:rPr lang="en-US" altLang="ko-KR" dirty="0"/>
            </a:br>
            <a:r>
              <a:rPr lang="en-US" altLang="ko-KR" dirty="0"/>
              <a:t>    Binary Search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은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nochild</a:t>
            </a:r>
            <a:r>
              <a:rPr lang="ko-KR" altLang="en-US" sz="1400" dirty="0">
                <a:solidFill>
                  <a:schemeClr val="tx1"/>
                </a:solidFill>
              </a:rPr>
              <a:t>라 </a:t>
            </a:r>
            <a:r>
              <a:rPr lang="en-US" altLang="ko-KR" sz="1400" dirty="0" err="1">
                <a:solidFill>
                  <a:schemeClr val="tx1"/>
                </a:solidFill>
              </a:rPr>
              <a:t>delet</a:t>
            </a:r>
            <a:r>
              <a:rPr lang="ko-KR" altLang="en-US" sz="1400" dirty="0">
                <a:solidFill>
                  <a:schemeClr val="tx1"/>
                </a:solidFill>
              </a:rPr>
              <a:t>하기 쉽다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1child</a:t>
            </a:r>
            <a:r>
              <a:rPr lang="ko-KR" altLang="en-US" sz="1400" dirty="0">
                <a:solidFill>
                  <a:schemeClr val="tx1"/>
                </a:solidFill>
              </a:rPr>
              <a:t>라 </a:t>
            </a:r>
            <a:r>
              <a:rPr lang="en-US" altLang="ko-KR" sz="1400" dirty="0">
                <a:solidFill>
                  <a:schemeClr val="tx1"/>
                </a:solidFill>
              </a:rPr>
              <a:t>child</a:t>
            </a:r>
            <a:r>
              <a:rPr lang="ko-KR" altLang="en-US" sz="1400" dirty="0">
                <a:solidFill>
                  <a:schemeClr val="tx1"/>
                </a:solidFill>
              </a:rPr>
              <a:t>를</a:t>
            </a:r>
            <a:r>
              <a:rPr lang="en-US" altLang="ko-KR" sz="1400" dirty="0">
                <a:solidFill>
                  <a:schemeClr val="tx1"/>
                </a:solidFill>
              </a:rPr>
              <a:t> tree </a:t>
            </a:r>
            <a:r>
              <a:rPr lang="ko-KR" altLang="en-US" sz="1400" dirty="0">
                <a:solidFill>
                  <a:schemeClr val="tx1"/>
                </a:solidFill>
              </a:rPr>
              <a:t>어딘가에 </a:t>
            </a:r>
            <a:r>
              <a:rPr lang="ko-KR" altLang="en-US" sz="1400" dirty="0" err="1">
                <a:solidFill>
                  <a:schemeClr val="tx1"/>
                </a:solidFill>
              </a:rPr>
              <a:t>남겨줘야한다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은</a:t>
            </a:r>
            <a:r>
              <a:rPr lang="en-US" altLang="ko-KR" sz="1400" dirty="0">
                <a:solidFill>
                  <a:schemeClr val="tx1"/>
                </a:solidFill>
              </a:rPr>
              <a:t> 2child</a:t>
            </a:r>
            <a:r>
              <a:rPr lang="ko-KR" altLang="en-US" sz="1400" dirty="0">
                <a:solidFill>
                  <a:schemeClr val="tx1"/>
                </a:solidFill>
              </a:rPr>
              <a:t>라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와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를 어떻게 </a:t>
            </a:r>
            <a:r>
              <a:rPr lang="ko-KR" altLang="en-US" sz="1400" dirty="0" err="1">
                <a:solidFill>
                  <a:schemeClr val="tx1"/>
                </a:solidFill>
              </a:rPr>
              <a:t>남겨야할지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고민해야함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Tree deletion cases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Case1: </a:t>
            </a:r>
            <a:r>
              <a:rPr lang="ko-KR" altLang="en-US" sz="1400" dirty="0">
                <a:solidFill>
                  <a:schemeClr val="tx1"/>
                </a:solidFill>
              </a:rPr>
              <a:t>지우고자 하는 </a:t>
            </a:r>
            <a:r>
              <a:rPr lang="en-US" altLang="ko-KR" sz="1400" dirty="0" err="1">
                <a:solidFill>
                  <a:schemeClr val="tx1"/>
                </a:solidFill>
              </a:rPr>
              <a:t>parects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노드에</a:t>
            </a:r>
            <a:r>
              <a:rPr lang="ko-KR" altLang="en-US" sz="1400" dirty="0">
                <a:solidFill>
                  <a:schemeClr val="tx1"/>
                </a:solidFill>
              </a:rPr>
              <a:t> 가서 막아버리면 된다</a:t>
            </a:r>
            <a:r>
              <a:rPr lang="en-US" altLang="ko-KR" sz="1400" dirty="0">
                <a:solidFill>
                  <a:schemeClr val="tx1"/>
                </a:solidFill>
              </a:rPr>
              <a:t>.(linked list</a:t>
            </a:r>
            <a:r>
              <a:rPr lang="ko-KR" altLang="en-US" sz="1400" dirty="0">
                <a:solidFill>
                  <a:schemeClr val="tx1"/>
                </a:solidFill>
              </a:rPr>
              <a:t>랑 비슷함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Case2: 2</a:t>
            </a:r>
            <a:r>
              <a:rPr lang="ko-KR" altLang="en-US" sz="1400" dirty="0" err="1">
                <a:solidFill>
                  <a:schemeClr val="tx1"/>
                </a:solidFill>
              </a:rPr>
              <a:t>로가는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reference</a:t>
            </a:r>
            <a:r>
              <a:rPr lang="ko-KR" altLang="en-US" sz="1400" dirty="0">
                <a:solidFill>
                  <a:schemeClr val="tx1"/>
                </a:solidFill>
              </a:rPr>
              <a:t>를 차단하고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으로 바로 연결한다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Delete operation of binary search tree (1)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6" y="2305104"/>
            <a:ext cx="7168028" cy="40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0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 fontScale="90000"/>
          </a:bodyPr>
          <a:lstStyle/>
          <a:p>
            <a:r>
              <a:rPr lang="en-US" altLang="ko-KR" dirty="0"/>
              <a:t>6. Delete Operation and Minimum &amp; </a:t>
            </a:r>
            <a:r>
              <a:rPr lang="en-US" altLang="ko-KR" dirty="0" err="1"/>
              <a:t>Macimum</a:t>
            </a:r>
            <a:r>
              <a:rPr lang="en-US" altLang="ko-KR" dirty="0"/>
              <a:t> of Binary Search Tree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Case3: </a:t>
            </a:r>
            <a:r>
              <a:rPr lang="ko-KR" altLang="en-US" sz="1400" dirty="0">
                <a:solidFill>
                  <a:schemeClr val="tx1"/>
                </a:solidFill>
              </a:rPr>
              <a:t>바로 밑에 있는 </a:t>
            </a:r>
            <a:r>
              <a:rPr lang="ko-KR" altLang="en-US" sz="1400" dirty="0" err="1">
                <a:solidFill>
                  <a:schemeClr val="tx1"/>
                </a:solidFill>
              </a:rPr>
              <a:t>노드를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올리는것은</a:t>
            </a:r>
            <a:r>
              <a:rPr lang="ko-KR" altLang="en-US" sz="1400" dirty="0">
                <a:solidFill>
                  <a:schemeClr val="tx1"/>
                </a:solidFill>
              </a:rPr>
              <a:t> 적용되지 않는다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RHS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minimum</a:t>
            </a:r>
            <a:r>
              <a:rPr lang="ko-KR" altLang="en-US" sz="1400" dirty="0">
                <a:solidFill>
                  <a:schemeClr val="tx1"/>
                </a:solidFill>
              </a:rPr>
              <a:t>이 중간에 가까움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의 오른쪽에서 계속 왼쪽으로 내려가면 미니멈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LHS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err="1">
                <a:solidFill>
                  <a:schemeClr val="tx1"/>
                </a:solidFill>
              </a:rPr>
              <a:t>maximu</a:t>
            </a:r>
            <a:r>
              <a:rPr lang="ko-KR" altLang="en-US" sz="1400" dirty="0">
                <a:solidFill>
                  <a:schemeClr val="tx1"/>
                </a:solidFill>
              </a:rPr>
              <a:t>이 중간에 가까움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의 왼쪽에서 계속 오른쪽으로 내려가면 맥시멈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Minimum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으로 </a:t>
            </a:r>
            <a:r>
              <a:rPr lang="en-US" altLang="ko-KR" sz="1400" dirty="0">
                <a:solidFill>
                  <a:schemeClr val="tx1"/>
                </a:solidFill>
              </a:rPr>
              <a:t>copy</a:t>
            </a:r>
            <a:r>
              <a:rPr lang="ko-KR" altLang="en-US" sz="1400" dirty="0">
                <a:solidFill>
                  <a:schemeClr val="tx1"/>
                </a:solidFill>
              </a:rPr>
              <a:t>함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 err="1">
                <a:solidFill>
                  <a:schemeClr val="tx1"/>
                </a:solidFill>
              </a:rPr>
              <a:t>nochild</a:t>
            </a:r>
            <a:r>
              <a:rPr lang="ko-KR" altLang="en-US" sz="1400" dirty="0">
                <a:solidFill>
                  <a:schemeClr val="tx1"/>
                </a:solidFill>
              </a:rPr>
              <a:t>거나 </a:t>
            </a:r>
            <a:r>
              <a:rPr lang="en-US" altLang="ko-KR" sz="1400" dirty="0">
                <a:solidFill>
                  <a:schemeClr val="tx1"/>
                </a:solidFill>
              </a:rPr>
              <a:t>1child</a:t>
            </a:r>
            <a:r>
              <a:rPr lang="ko-KR" altLang="en-US" sz="1400" dirty="0">
                <a:solidFill>
                  <a:schemeClr val="tx1"/>
                </a:solidFill>
              </a:rPr>
              <a:t>임을 보장되어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solidFill>
                  <a:schemeClr val="tx1"/>
                </a:solidFill>
              </a:rPr>
              <a:t>Nochild</a:t>
            </a:r>
            <a:r>
              <a:rPr lang="ko-KR" altLang="en-US" sz="1400" dirty="0">
                <a:solidFill>
                  <a:schemeClr val="tx1"/>
                </a:solidFill>
              </a:rPr>
              <a:t>나 </a:t>
            </a:r>
            <a:r>
              <a:rPr lang="en-US" altLang="ko-KR" sz="1400" dirty="0">
                <a:solidFill>
                  <a:schemeClr val="tx1"/>
                </a:solidFill>
              </a:rPr>
              <a:t>1child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case1,2</a:t>
            </a:r>
            <a:r>
              <a:rPr lang="ko-KR" altLang="en-US" sz="1400" dirty="0">
                <a:solidFill>
                  <a:schemeClr val="tx1"/>
                </a:solidFill>
              </a:rPr>
              <a:t>처럼 지운다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반대쪽도 같은 과정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Case3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ko-KR" altLang="en-US" sz="1400" dirty="0" err="1">
                <a:solidFill>
                  <a:schemeClr val="tx1"/>
                </a:solidFill>
              </a:rPr>
              <a:t>두가지의</a:t>
            </a:r>
            <a:r>
              <a:rPr lang="ko-KR" altLang="en-US" sz="1400" dirty="0">
                <a:solidFill>
                  <a:schemeClr val="tx1"/>
                </a:solidFill>
              </a:rPr>
              <a:t> 경우의 값이 </a:t>
            </a:r>
            <a:r>
              <a:rPr lang="ko-KR" altLang="en-US" sz="1400" dirty="0" err="1">
                <a:solidFill>
                  <a:schemeClr val="tx1"/>
                </a:solidFill>
              </a:rPr>
              <a:t>나올수</a:t>
            </a:r>
            <a:r>
              <a:rPr lang="ko-KR" altLang="en-US" sz="1400" dirty="0">
                <a:solidFill>
                  <a:schemeClr val="tx1"/>
                </a:solidFill>
              </a:rPr>
              <a:t>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Delete operation of binary search tree (2)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0" y="2158856"/>
            <a:ext cx="7304849" cy="42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02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7. Tree traversing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Tree traversing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4F7B4C70-F6F9-4B82-8E51-2E1C1A32E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링크드</a:t>
            </a:r>
            <a:r>
              <a:rPr lang="ko-KR" altLang="en-US" sz="1400" dirty="0" smtClean="0">
                <a:solidFill>
                  <a:schemeClr val="tx1"/>
                </a:solidFill>
              </a:rPr>
              <a:t> 리스트의 경우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출력울</a:t>
            </a:r>
            <a:r>
              <a:rPr lang="ko-KR" altLang="en-US" sz="1400" dirty="0" smtClean="0">
                <a:solidFill>
                  <a:schemeClr val="tx1"/>
                </a:solidFill>
              </a:rPr>
              <a:t> 순서대로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프리트함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트리의</a:t>
            </a:r>
            <a:r>
              <a:rPr lang="ko-KR" altLang="en-US" sz="1400" dirty="0" smtClean="0">
                <a:solidFill>
                  <a:schemeClr val="tx1"/>
                </a:solidFill>
              </a:rPr>
              <a:t> 경우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출력을하는데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에</a:t>
            </a:r>
            <a:r>
              <a:rPr lang="ko-KR" altLang="en-US" sz="1400" dirty="0" smtClean="0">
                <a:solidFill>
                  <a:schemeClr val="tx1"/>
                </a:solidFill>
              </a:rPr>
              <a:t> 있어 문제를 어떻게 풀지 정의를 해줘야 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트리는</a:t>
            </a:r>
            <a:r>
              <a:rPr lang="ko-KR" altLang="en-US" sz="1400" dirty="0" smtClean="0">
                <a:solidFill>
                  <a:schemeClr val="tx1"/>
                </a:solidFill>
              </a:rPr>
              <a:t> 출력하는데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링크드리스트보다</a:t>
            </a:r>
            <a:r>
              <a:rPr lang="ko-KR" altLang="en-US" sz="1400" dirty="0" smtClean="0">
                <a:solidFill>
                  <a:schemeClr val="tx1"/>
                </a:solidFill>
              </a:rPr>
              <a:t> 복잡하다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85" y="2158856"/>
            <a:ext cx="7103662" cy="40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9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C833C6-FAC3-442B-803D-3FB02DF0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Tree as an Abstract Data Type and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24331F3-9831-4A24-AC95-4771B0BCE333}"/>
              </a:ext>
            </a:extLst>
          </p:cNvPr>
          <p:cNvSpPr txBox="1">
            <a:spLocks/>
          </p:cNvSpPr>
          <p:nvPr/>
        </p:nvSpPr>
        <p:spPr>
          <a:xfrm>
            <a:off x="1334281" y="1171852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Tree as an abstract data type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58C3EB4-7202-4446-B5B9-89DD10AB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5" y="2196693"/>
            <a:ext cx="7240010" cy="36009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A60F032-B172-43E0-B147-16329887DE8F}"/>
              </a:ext>
            </a:extLst>
          </p:cNvPr>
          <p:cNvSpPr/>
          <p:nvPr/>
        </p:nvSpPr>
        <p:spPr>
          <a:xfrm>
            <a:off x="7620874" y="2196693"/>
            <a:ext cx="44705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Up</a:t>
            </a:r>
            <a:r>
              <a:rPr lang="ko-KR" altLang="en-US" dirty="0"/>
              <a:t> – </a:t>
            </a:r>
            <a:r>
              <a:rPr lang="ko-KR" altLang="en-US" dirty="0" err="1"/>
              <a:t>side</a:t>
            </a:r>
            <a:r>
              <a:rPr lang="ko-KR" altLang="en-US" dirty="0"/>
              <a:t> –</a:t>
            </a:r>
            <a:r>
              <a:rPr lang="ko-KR" altLang="en-US" dirty="0" err="1"/>
              <a:t>down</a:t>
            </a:r>
            <a:r>
              <a:rPr lang="ko-KR" altLang="en-US" dirty="0"/>
              <a:t> 형태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컴퓨터에서는 아래의 그림과 같이 표 </a:t>
            </a:r>
            <a:r>
              <a:rPr lang="ko-KR" altLang="en-US" dirty="0" err="1"/>
              <a:t>현할</a:t>
            </a:r>
            <a:r>
              <a:rPr lang="ko-KR" altLang="en-US" dirty="0"/>
              <a:t> 수 있다.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위에서부터 </a:t>
            </a:r>
            <a:r>
              <a:rPr lang="ko-KR" altLang="en-US" dirty="0" err="1"/>
              <a:t>뻗어나와</a:t>
            </a:r>
            <a:r>
              <a:rPr lang="ko-KR" altLang="en-US" dirty="0"/>
              <a:t> 다양한 잎을 가 지는 구조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데이터는 </a:t>
            </a:r>
            <a:r>
              <a:rPr lang="ko-KR" altLang="en-US" dirty="0" err="1"/>
              <a:t>tree</a:t>
            </a:r>
            <a:r>
              <a:rPr lang="ko-KR" altLang="en-US" dirty="0"/>
              <a:t> </a:t>
            </a:r>
            <a:r>
              <a:rPr lang="ko-KR" altLang="en-US" dirty="0" err="1"/>
              <a:t>structure</a:t>
            </a:r>
            <a:r>
              <a:rPr lang="ko-KR" altLang="en-US" dirty="0"/>
              <a:t> 형식으로 저 장이 된다.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Tree </a:t>
            </a:r>
            <a:r>
              <a:rPr lang="ko-KR" altLang="en-US" dirty="0" err="1"/>
              <a:t>structure의</a:t>
            </a:r>
            <a:r>
              <a:rPr lang="ko-KR" altLang="en-US" dirty="0"/>
              <a:t> 기능은 </a:t>
            </a:r>
            <a:r>
              <a:rPr lang="ko-KR" altLang="en-US" dirty="0" err="1"/>
              <a:t>linked</a:t>
            </a:r>
            <a:r>
              <a:rPr lang="ko-KR" altLang="en-US" dirty="0"/>
              <a:t> </a:t>
            </a:r>
            <a:r>
              <a:rPr lang="ko-KR" altLang="en-US" dirty="0" err="1"/>
              <a:t>list로</a:t>
            </a:r>
            <a:r>
              <a:rPr lang="ko-KR" altLang="en-US" dirty="0"/>
              <a:t> </a:t>
            </a:r>
            <a:r>
              <a:rPr lang="ko-KR" altLang="en-US" dirty="0" err="1"/>
              <a:t>insert</a:t>
            </a:r>
            <a:r>
              <a:rPr lang="ko-KR" altLang="en-US" dirty="0"/>
              <a:t>, </a:t>
            </a:r>
            <a:r>
              <a:rPr lang="ko-KR" altLang="en-US" dirty="0" err="1"/>
              <a:t>delete</a:t>
            </a:r>
            <a:r>
              <a:rPr lang="ko-KR" altLang="en-US" dirty="0"/>
              <a:t>, </a:t>
            </a:r>
            <a:r>
              <a:rPr lang="ko-KR" altLang="en-US" dirty="0" err="1"/>
              <a:t>search이다</a:t>
            </a:r>
            <a:r>
              <a:rPr lang="ko-KR" altLang="en-US" dirty="0"/>
              <a:t>.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Tree의 특별한 접근이 있는데 모든 데 </a:t>
            </a:r>
            <a:r>
              <a:rPr lang="ko-KR" altLang="en-US" dirty="0" err="1"/>
              <a:t>이터를</a:t>
            </a:r>
            <a:r>
              <a:rPr lang="ko-KR" altLang="en-US" dirty="0"/>
              <a:t> </a:t>
            </a:r>
            <a:r>
              <a:rPr lang="ko-KR" altLang="en-US" dirty="0" err="1"/>
              <a:t>꺼내는것이</a:t>
            </a:r>
            <a:r>
              <a:rPr lang="ko-KR" altLang="en-US" dirty="0"/>
              <a:t> </a:t>
            </a:r>
            <a:r>
              <a:rPr lang="ko-KR" altLang="en-US" dirty="0" err="1"/>
              <a:t>traversing이다</a:t>
            </a:r>
            <a:r>
              <a:rPr lang="ko-KR" altLang="en-US" dirty="0"/>
              <a:t>.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Liked</a:t>
            </a:r>
            <a:r>
              <a:rPr lang="ko-KR" altLang="en-US" dirty="0"/>
              <a:t> </a:t>
            </a:r>
            <a:r>
              <a:rPr lang="ko-KR" altLang="en-US" dirty="0" err="1"/>
              <a:t>list랑은</a:t>
            </a:r>
            <a:r>
              <a:rPr lang="ko-KR" altLang="en-US" dirty="0"/>
              <a:t> 다르다.</a:t>
            </a:r>
          </a:p>
        </p:txBody>
      </p:sp>
    </p:spTree>
    <p:extLst>
      <p:ext uri="{BB962C8B-B14F-4D97-AF65-F5344CB8AC3E}">
        <p14:creationId xmlns:p14="http://schemas.microsoft.com/office/powerpoint/2010/main" val="1601435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7. Tree traversing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Depth first traverse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9A5B962-62D0-419B-BBFD-0B7811BF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6" y="2009823"/>
            <a:ext cx="6936351" cy="448822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9451395E-6203-495F-A1C0-343F309A59B2}"/>
              </a:ext>
            </a:extLst>
          </p:cNvPr>
          <p:cNvSpPr txBox="1">
            <a:spLocks/>
          </p:cNvSpPr>
          <p:nvPr/>
        </p:nvSpPr>
        <p:spPr>
          <a:xfrm>
            <a:off x="7605037" y="2158856"/>
            <a:ext cx="4316991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 3" charset="2"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LHS</a:t>
            </a:r>
            <a:r>
              <a:rPr lang="ko-KR" altLang="en-US" sz="1400" dirty="0" smtClean="0">
                <a:solidFill>
                  <a:schemeClr val="tx1"/>
                </a:solidFill>
              </a:rPr>
              <a:t>를 먼저 출력하고 </a:t>
            </a:r>
            <a:r>
              <a:rPr lang="en-US" altLang="ko-KR" sz="1400" dirty="0" smtClean="0">
                <a:solidFill>
                  <a:schemeClr val="tx1"/>
                </a:solidFill>
              </a:rPr>
              <a:t>RHS</a:t>
            </a:r>
            <a:r>
              <a:rPr lang="ko-KR" altLang="en-US" sz="1400" dirty="0" smtClean="0">
                <a:solidFill>
                  <a:schemeClr val="tx1"/>
                </a:solidFill>
              </a:rPr>
              <a:t>를 그 다음으로 출력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Font typeface="Wingdings 3" charset="2"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Parents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value</a:t>
            </a:r>
            <a:r>
              <a:rPr lang="ko-KR" altLang="en-US" sz="1400" dirty="0" smtClean="0">
                <a:solidFill>
                  <a:schemeClr val="tx1"/>
                </a:solidFill>
              </a:rPr>
              <a:t>의 출력순서에 따라 </a:t>
            </a:r>
            <a:r>
              <a:rPr lang="en-US" altLang="ko-KR" sz="1400" dirty="0" smtClean="0">
                <a:solidFill>
                  <a:schemeClr val="tx1"/>
                </a:solidFill>
              </a:rPr>
              <a:t>Pre-order, In-order, Post-order traverse</a:t>
            </a:r>
            <a:r>
              <a:rPr lang="ko-KR" altLang="en-US" sz="1400" dirty="0" smtClean="0">
                <a:solidFill>
                  <a:schemeClr val="tx1"/>
                </a:solidFill>
              </a:rPr>
              <a:t>가 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Font typeface="Wingdings 3" charset="2"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Pre-order : Current, LHS, RHS(3,2,0,1,5,4,76,9,8)</a:t>
            </a:r>
          </a:p>
          <a:p>
            <a:pPr marL="228600" indent="-228600">
              <a:buFont typeface="Wingdings 3" charset="2"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In-order : LHS, Current, RHS(0,1,2,3,4,5,6,7,8,9)</a:t>
            </a:r>
          </a:p>
          <a:p>
            <a:pPr marL="228600" indent="-228600">
              <a:buFont typeface="Wingdings 3" charset="2"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Post-order : LHS, RHS, Current(1,0,2,4,6,8,9,7,5,3)</a:t>
            </a:r>
          </a:p>
          <a:p>
            <a:pPr marL="228600" indent="-228600">
              <a:buFont typeface="Wingdings 3" charset="2"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Append</a:t>
            </a:r>
            <a:r>
              <a:rPr lang="ko-KR" altLang="en-US" sz="1400" dirty="0" smtClean="0">
                <a:solidFill>
                  <a:schemeClr val="tx1"/>
                </a:solidFill>
              </a:rPr>
              <a:t>의 순서가 달라짐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63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7. Tree traversing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Breadth first traverse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053DCA6-EA61-4259-A321-D2AB6F36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35" y="2089722"/>
            <a:ext cx="6636855" cy="4565780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26061D12-4337-48DD-BCBC-0C3D652C9DBA}"/>
              </a:ext>
            </a:extLst>
          </p:cNvPr>
          <p:cNvSpPr txBox="1">
            <a:spLocks/>
          </p:cNvSpPr>
          <p:nvPr/>
        </p:nvSpPr>
        <p:spPr>
          <a:xfrm>
            <a:off x="7605037" y="2158856"/>
            <a:ext cx="4316991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 3" charset="2"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Root</a:t>
            </a:r>
            <a:r>
              <a:rPr lang="ko-KR" altLang="en-US" sz="1400" dirty="0" smtClean="0">
                <a:solidFill>
                  <a:schemeClr val="tx1"/>
                </a:solidFill>
              </a:rPr>
              <a:t>를 </a:t>
            </a:r>
            <a:r>
              <a:rPr lang="en-US" altLang="ko-KR" sz="1400" dirty="0" smtClean="0">
                <a:solidFill>
                  <a:schemeClr val="tx1"/>
                </a:solidFill>
              </a:rPr>
              <a:t>enqueuer </a:t>
            </a:r>
            <a:r>
              <a:rPr lang="ko-KR" altLang="en-US" sz="1400" dirty="0" smtClean="0">
                <a:solidFill>
                  <a:schemeClr val="tx1"/>
                </a:solidFill>
              </a:rPr>
              <a:t>먼저 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Font typeface="Wingdings 3" charset="2"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Level-order traverse</a:t>
            </a:r>
            <a:r>
              <a:rPr lang="ko-KR" altLang="en-US" sz="1400" dirty="0" smtClean="0">
                <a:solidFill>
                  <a:schemeClr val="tx1"/>
                </a:solidFill>
              </a:rPr>
              <a:t>를 하기 위해 구현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Font typeface="Wingdings 3" charset="2"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Queue</a:t>
            </a:r>
            <a:r>
              <a:rPr lang="ko-KR" altLang="en-US" sz="1400" dirty="0" smtClean="0">
                <a:solidFill>
                  <a:schemeClr val="tx1"/>
                </a:solidFill>
              </a:rPr>
              <a:t>를 하나 만들고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Font typeface="Wingdings 3" charset="2"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Root</a:t>
            </a:r>
            <a:r>
              <a:rPr lang="ko-KR" altLang="en-US" sz="1400" dirty="0" smtClean="0">
                <a:solidFill>
                  <a:schemeClr val="tx1"/>
                </a:solidFill>
              </a:rPr>
              <a:t>를 </a:t>
            </a:r>
            <a:r>
              <a:rPr lang="en-US" altLang="ko-KR" sz="1400" dirty="0" smtClean="0">
                <a:solidFill>
                  <a:schemeClr val="tx1"/>
                </a:solidFill>
              </a:rPr>
              <a:t>enqueuer </a:t>
            </a:r>
            <a:r>
              <a:rPr lang="ko-KR" altLang="en-US" sz="1400" dirty="0" smtClean="0">
                <a:solidFill>
                  <a:schemeClr val="tx1"/>
                </a:solidFill>
              </a:rPr>
              <a:t>함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Font typeface="Wingdings 3" charset="2"/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Q</a:t>
            </a:r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empty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될때까지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while</a:t>
            </a:r>
            <a:r>
              <a:rPr lang="ko-KR" altLang="en-US" sz="1400" dirty="0" smtClean="0">
                <a:solidFill>
                  <a:schemeClr val="tx1"/>
                </a:solidFill>
              </a:rPr>
              <a:t>문 반본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Font typeface="Wingdings 3" charset="2"/>
              <a:buAutoNum type="arabicPeriod"/>
            </a:pP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66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5255" cy="740229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7. Tree traversing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605037" y="2158856"/>
            <a:ext cx="4316991" cy="3880773"/>
          </a:xfrm>
        </p:spPr>
        <p:txBody>
          <a:bodyPr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Binary search tree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smtClean="0">
                <a:solidFill>
                  <a:schemeClr val="tx1"/>
                </a:solidFill>
              </a:rPr>
              <a:t>depth</a:t>
            </a:r>
            <a:r>
              <a:rPr lang="ko-KR" altLang="en-US" sz="1400" dirty="0" smtClean="0">
                <a:solidFill>
                  <a:schemeClr val="tx1"/>
                </a:solidFill>
              </a:rPr>
              <a:t>가 높고 </a:t>
            </a:r>
            <a:r>
              <a:rPr lang="en-US" altLang="ko-KR" sz="1400" dirty="0" smtClean="0">
                <a:solidFill>
                  <a:schemeClr val="tx1"/>
                </a:solidFill>
              </a:rPr>
              <a:t>Height</a:t>
            </a:r>
            <a:r>
              <a:rPr lang="ko-KR" altLang="en-US" sz="1400" dirty="0" smtClean="0">
                <a:solidFill>
                  <a:schemeClr val="tx1"/>
                </a:solidFill>
              </a:rPr>
              <a:t>가 높으면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searc</a:t>
            </a:r>
            <a:r>
              <a:rPr lang="ko-KR" altLang="en-US" sz="1400" dirty="0" smtClean="0">
                <a:solidFill>
                  <a:schemeClr val="tx1"/>
                </a:solidFill>
              </a:rPr>
              <a:t>하는데 매우 좋지 않다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Binary search tree</a:t>
            </a:r>
            <a:r>
              <a:rPr lang="ko-KR" altLang="en-US" sz="140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heigh</a:t>
            </a:r>
            <a:r>
              <a:rPr lang="ko-KR" altLang="en-US" sz="1400" dirty="0" smtClean="0">
                <a:solidFill>
                  <a:schemeClr val="tx1"/>
                </a:solidFill>
              </a:rPr>
              <a:t>에 따라서 </a:t>
            </a:r>
            <a:r>
              <a:rPr lang="ko-KR" altLang="en-US" sz="1400" dirty="0" smtClean="0">
                <a:solidFill>
                  <a:schemeClr val="tx1"/>
                </a:solidFill>
              </a:rPr>
              <a:t>성능이 달라짐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두번째의</a:t>
            </a:r>
            <a:r>
              <a:rPr lang="ko-KR" altLang="en-US" sz="1400" dirty="0" smtClean="0">
                <a:solidFill>
                  <a:schemeClr val="tx1"/>
                </a:solidFill>
              </a:rPr>
              <a:t> 경우는 </a:t>
            </a:r>
            <a:r>
              <a:rPr lang="en-US" altLang="ko-KR" sz="1400" dirty="0" smtClean="0">
                <a:solidFill>
                  <a:schemeClr val="tx1"/>
                </a:solidFill>
              </a:rPr>
              <a:t>Linked list</a:t>
            </a:r>
            <a:r>
              <a:rPr lang="ko-KR" altLang="en-US" sz="1400" dirty="0" smtClean="0">
                <a:solidFill>
                  <a:schemeClr val="tx1"/>
                </a:solidFill>
              </a:rPr>
              <a:t>와 같다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400" dirty="0" smtClean="0">
                <a:solidFill>
                  <a:schemeClr val="tx1"/>
                </a:solidFill>
              </a:rPr>
              <a:t>O </a:t>
            </a:r>
            <a:r>
              <a:rPr lang="ko-KR" altLang="en-US" sz="1400" dirty="0" smtClean="0">
                <a:solidFill>
                  <a:schemeClr val="tx1"/>
                </a:solidFill>
              </a:rPr>
              <a:t>라는 알고리즘은 성능을 재는 척도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272418" y="1498456"/>
            <a:ext cx="8974666" cy="44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Performance of binary search tree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F8C4D1-363B-413D-88DB-D8BF09967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2" y="2345234"/>
            <a:ext cx="7019272" cy="33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1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864FAFA8-C15C-418B-8B15-5CB97D5EFD82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517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/>
              <a:t>1. Tree as an Abstract Data Type and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AF5C894B-A23B-4DDB-B971-8C241C33E67F}"/>
              </a:ext>
            </a:extLst>
          </p:cNvPr>
          <p:cNvSpPr txBox="1">
            <a:spLocks/>
          </p:cNvSpPr>
          <p:nvPr/>
        </p:nvSpPr>
        <p:spPr>
          <a:xfrm>
            <a:off x="1334281" y="1171852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Why do we use trees?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D6DF8A2-B7E1-4E61-AF67-86D68460E989}"/>
              </a:ext>
            </a:extLst>
          </p:cNvPr>
          <p:cNvSpPr/>
          <p:nvPr/>
        </p:nvSpPr>
        <p:spPr>
          <a:xfrm>
            <a:off x="7620874" y="2196693"/>
            <a:ext cx="44705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Tree</a:t>
            </a:r>
            <a:r>
              <a:rPr lang="ko-KR" altLang="en-US" dirty="0"/>
              <a:t>구조는 현실에 많이 존재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어떤 조직의 조직도 </a:t>
            </a:r>
            <a:r>
              <a:rPr lang="en-US" altLang="ko-KR" dirty="0"/>
              <a:t>- </a:t>
            </a:r>
            <a:r>
              <a:rPr lang="ko-KR" altLang="en-US" dirty="0"/>
              <a:t>어떤 회사의 그룹 </a:t>
            </a:r>
            <a:r>
              <a:rPr lang="en-US" altLang="ko-KR" dirty="0"/>
              <a:t>bank account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회사는 개인과는 다르게 체계적인 </a:t>
            </a:r>
            <a:r>
              <a:rPr lang="en-US" altLang="ko-KR" dirty="0"/>
              <a:t>bank account</a:t>
            </a:r>
            <a:r>
              <a:rPr lang="ko-KR" altLang="en-US" dirty="0"/>
              <a:t>가 있을 수 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조직도나 지휘체계도 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이런것들은</a:t>
            </a:r>
            <a:r>
              <a:rPr lang="ko-KR" altLang="en-US" dirty="0"/>
              <a:t> </a:t>
            </a:r>
            <a:r>
              <a:rPr lang="en-US" altLang="ko-KR" dirty="0"/>
              <a:t>divide and conquer</a:t>
            </a:r>
            <a:r>
              <a:rPr lang="ko-KR" altLang="en-US" dirty="0"/>
              <a:t>를 할 수 있다</a:t>
            </a:r>
            <a:r>
              <a:rPr lang="en-US" altLang="ko-KR" dirty="0"/>
              <a:t>. 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저장하는 데이터에 대해서 </a:t>
            </a:r>
            <a:r>
              <a:rPr lang="en-US" altLang="ko-KR" dirty="0"/>
              <a:t>divide</a:t>
            </a:r>
            <a:r>
              <a:rPr lang="ko-KR" altLang="en-US" dirty="0"/>
              <a:t>하 고 저장한 문제를 풀어나가는 구조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divide and conquer </a:t>
            </a:r>
            <a:r>
              <a:rPr lang="ko-KR" altLang="en-US" dirty="0"/>
              <a:t>적용이 되어있다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또한 </a:t>
            </a:r>
            <a:r>
              <a:rPr lang="en-US" altLang="ko-KR" dirty="0" err="1"/>
              <a:t>recoursion</a:t>
            </a:r>
            <a:r>
              <a:rPr lang="en-US" altLang="ko-KR" dirty="0"/>
              <a:t> </a:t>
            </a:r>
            <a:r>
              <a:rPr lang="ko-KR" altLang="en-US" dirty="0"/>
              <a:t>구조를 많이 적용한 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707E200-129A-4ADF-96E9-69ABF3AC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6" y="1871520"/>
            <a:ext cx="7201905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6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EC625A71-3AEC-49C5-940B-B9AA28396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1786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Tree as an Abstract Data Type and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CD0724AF-57CF-46D2-8565-FDA0C8189B97}"/>
              </a:ext>
            </a:extLst>
          </p:cNvPr>
          <p:cNvSpPr txBox="1">
            <a:spLocks/>
          </p:cNvSpPr>
          <p:nvPr/>
        </p:nvSpPr>
        <p:spPr>
          <a:xfrm>
            <a:off x="1334281" y="1171852"/>
            <a:ext cx="8022783" cy="436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400" dirty="0"/>
              <a:t>Structure of stored data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A9047C8-B62B-4CDE-AE27-041BA0E7A345}"/>
              </a:ext>
            </a:extLst>
          </p:cNvPr>
          <p:cNvSpPr/>
          <p:nvPr/>
        </p:nvSpPr>
        <p:spPr>
          <a:xfrm>
            <a:off x="7620874" y="2196693"/>
            <a:ext cx="44705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Linked list</a:t>
            </a:r>
            <a:r>
              <a:rPr lang="ko-KR" altLang="en-US" dirty="0"/>
              <a:t>는 </a:t>
            </a:r>
            <a:r>
              <a:rPr lang="en-US" altLang="ko-KR" dirty="0"/>
              <a:t>Object</a:t>
            </a:r>
            <a:r>
              <a:rPr lang="ko-KR" altLang="en-US" dirty="0"/>
              <a:t>를 저장하는 레 </a:t>
            </a:r>
            <a:r>
              <a:rPr lang="ko-KR" altLang="en-US" dirty="0" err="1"/>
              <a:t>퍼런스</a:t>
            </a:r>
            <a:r>
              <a:rPr lang="ko-KR" altLang="en-US" dirty="0"/>
              <a:t> 하나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다음 </a:t>
            </a:r>
            <a:r>
              <a:rPr lang="en-US" altLang="ko-KR" dirty="0"/>
              <a:t>node</a:t>
            </a:r>
            <a:r>
              <a:rPr lang="ko-KR" altLang="en-US" dirty="0"/>
              <a:t>가 무엇인지 레퍼런스 하나 로 이루어져 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tree</a:t>
            </a:r>
            <a:r>
              <a:rPr lang="ko-KR" altLang="en-US" dirty="0"/>
              <a:t>구조와 유한데 </a:t>
            </a:r>
            <a:r>
              <a:rPr lang="en-US" altLang="ko-KR" dirty="0"/>
              <a:t>tree </a:t>
            </a:r>
            <a:r>
              <a:rPr lang="ko-KR" altLang="en-US" dirty="0"/>
              <a:t>노드는 특징 점이 </a:t>
            </a:r>
            <a:r>
              <a:rPr lang="en-US" altLang="ko-KR" dirty="0"/>
              <a:t>next</a:t>
            </a:r>
            <a:r>
              <a:rPr lang="ko-KR" altLang="en-US" dirty="0"/>
              <a:t>가 여러 개로 나뉜다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Linked list</a:t>
            </a:r>
            <a:r>
              <a:rPr lang="ko-KR" altLang="en-US" dirty="0"/>
              <a:t>는 </a:t>
            </a:r>
            <a:r>
              <a:rPr lang="en-US" altLang="ko-KR" dirty="0"/>
              <a:t>next </a:t>
            </a:r>
            <a:r>
              <a:rPr lang="ko-KR" altLang="en-US" dirty="0"/>
              <a:t>노드가 하나만 되 지만 </a:t>
            </a:r>
            <a:r>
              <a:rPr lang="en-US" altLang="ko-KR" dirty="0"/>
              <a:t>tree</a:t>
            </a:r>
            <a:r>
              <a:rPr lang="ko-KR" altLang="en-US" dirty="0"/>
              <a:t>는 여러 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Tree </a:t>
            </a:r>
            <a:r>
              <a:rPr lang="ko-KR" altLang="en-US" dirty="0"/>
              <a:t>구조는 그림에서 점점 커지게 된 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12CB616-7BCF-4ADF-A12C-744B599D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8" y="2041455"/>
            <a:ext cx="7354326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7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6" y="2106040"/>
            <a:ext cx="6843356" cy="396274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EC1EE04A-97EF-4048-BC3A-ECBA9551E55B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9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66" y="1969419"/>
            <a:ext cx="6807836" cy="423598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7E1C234E-BA61-4220-A506-756F813410F7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91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32" y="1985318"/>
            <a:ext cx="6827058" cy="420419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9550EBED-6E60-4105-96FD-5103958C9C43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2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Terminologies of tree structure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3" y="2087427"/>
            <a:ext cx="6922459" cy="3999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02D5332B-25A0-49D1-8BB1-C895D9C9525E}"/>
              </a:ext>
            </a:extLst>
          </p:cNvPr>
          <p:cNvSpPr txBox="1">
            <a:spLocks/>
          </p:cNvSpPr>
          <p:nvPr/>
        </p:nvSpPr>
        <p:spPr>
          <a:xfrm>
            <a:off x="7155402" y="1454427"/>
            <a:ext cx="4845757" cy="5265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Nods : </a:t>
            </a:r>
            <a:r>
              <a:rPr lang="ko-KR" altLang="en-US" sz="1200" dirty="0">
                <a:solidFill>
                  <a:schemeClr val="tx1"/>
                </a:solidFill>
              </a:rPr>
              <a:t>넥스트 레퍼런스가 다음 노드를 가르칠 때 이것을 </a:t>
            </a:r>
            <a:r>
              <a:rPr lang="en-US" altLang="ko-KR" sz="1200" dirty="0">
                <a:solidFill>
                  <a:schemeClr val="tx1"/>
                </a:solidFill>
              </a:rPr>
              <a:t>Node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Edge : </a:t>
            </a:r>
            <a:r>
              <a:rPr lang="ko-KR" altLang="en-US" sz="1200" dirty="0">
                <a:solidFill>
                  <a:schemeClr val="tx1"/>
                </a:solidFill>
              </a:rPr>
              <a:t>다음 노드를 가르치는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Root : </a:t>
            </a:r>
            <a:r>
              <a:rPr lang="ko-KR" altLang="en-US" sz="1200" dirty="0">
                <a:solidFill>
                  <a:schemeClr val="tx1"/>
                </a:solidFill>
              </a:rPr>
              <a:t>맨 위에 있는 노드를 특정한 </a:t>
            </a:r>
            <a:r>
              <a:rPr lang="en-US" altLang="ko-KR" sz="1200" dirty="0">
                <a:solidFill>
                  <a:schemeClr val="tx1"/>
                </a:solidFill>
              </a:rPr>
              <a:t>Node (Linked list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head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tail</a:t>
            </a:r>
            <a:r>
              <a:rPr lang="ko-KR" altLang="en-US" sz="1200" dirty="0">
                <a:solidFill>
                  <a:schemeClr val="tx1"/>
                </a:solidFill>
              </a:rPr>
              <a:t>을 부르는 것과 같다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A is D’s Parent : A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D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 is A’s Child : D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A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Child</a:t>
            </a:r>
            <a:r>
              <a:rPr lang="ko-KR" altLang="en-US" sz="1200" dirty="0">
                <a:solidFill>
                  <a:schemeClr val="tx1"/>
                </a:solidFill>
              </a:rPr>
              <a:t>가 된다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Siblings : </a:t>
            </a:r>
            <a:r>
              <a:rPr lang="ko-KR" altLang="en-US" sz="1200" dirty="0">
                <a:solidFill>
                  <a:schemeClr val="tx1"/>
                </a:solidFill>
              </a:rPr>
              <a:t>동일한 레벨이 있는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같은 </a:t>
            </a:r>
            <a:r>
              <a:rPr lang="en-US" altLang="ko-KR" sz="1200" dirty="0">
                <a:solidFill>
                  <a:schemeClr val="tx1"/>
                </a:solidFill>
              </a:rPr>
              <a:t>Parent</a:t>
            </a:r>
            <a:r>
              <a:rPr lang="ko-KR" altLang="en-US" sz="1200" dirty="0">
                <a:solidFill>
                  <a:schemeClr val="tx1"/>
                </a:solidFill>
              </a:rPr>
              <a:t>를 가진 노드 집합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Leaves or Terminal Nodes : </a:t>
            </a:r>
            <a:r>
              <a:rPr lang="ko-KR" altLang="en-US" sz="1200" dirty="0">
                <a:solidFill>
                  <a:schemeClr val="tx1"/>
                </a:solidFill>
              </a:rPr>
              <a:t>노드들이 더 이상 넥스트 노드들</a:t>
            </a:r>
            <a:r>
              <a:rPr lang="en-US" altLang="ko-KR" sz="1200" dirty="0">
                <a:solidFill>
                  <a:schemeClr val="tx1"/>
                </a:solidFill>
              </a:rPr>
              <a:t>(garbage</a:t>
            </a:r>
            <a:r>
              <a:rPr lang="ko-KR" altLang="en-US" sz="1200" dirty="0">
                <a:solidFill>
                  <a:schemeClr val="tx1"/>
                </a:solidFill>
              </a:rPr>
              <a:t>값을 가지고 있음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가지고 있지 않는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Internal Nodes : Leaves</a:t>
            </a:r>
            <a:r>
              <a:rPr lang="ko-KR" altLang="en-US" sz="1200" dirty="0">
                <a:solidFill>
                  <a:schemeClr val="tx1"/>
                </a:solidFill>
              </a:rPr>
              <a:t>가 아닌 노드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Descendants : A</a:t>
            </a:r>
            <a:r>
              <a:rPr lang="ko-KR" altLang="en-US" sz="1200" dirty="0">
                <a:solidFill>
                  <a:schemeClr val="tx1"/>
                </a:solidFill>
              </a:rPr>
              <a:t>의 후손들</a:t>
            </a:r>
            <a:r>
              <a:rPr lang="en-US" altLang="ko-KR" sz="1200" dirty="0">
                <a:solidFill>
                  <a:schemeClr val="tx1"/>
                </a:solidFill>
              </a:rPr>
              <a:t>, A node</a:t>
            </a:r>
            <a:r>
              <a:rPr lang="ko-KR" altLang="en-US" sz="1200" dirty="0">
                <a:solidFill>
                  <a:schemeClr val="tx1"/>
                </a:solidFill>
              </a:rPr>
              <a:t>를 뺀 나머지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en-US" altLang="ko-KR" sz="1200" dirty="0">
                <a:solidFill>
                  <a:schemeClr val="tx1"/>
                </a:solidFill>
              </a:rPr>
              <a:t> of E : E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Ancestores</a:t>
            </a:r>
            <a:r>
              <a:rPr lang="ko-KR" altLang="en-US" sz="1200" dirty="0">
                <a:solidFill>
                  <a:schemeClr val="tx1"/>
                </a:solidFill>
              </a:rPr>
              <a:t>들은</a:t>
            </a:r>
            <a:r>
              <a:rPr lang="en-US" altLang="ko-KR" sz="1200" dirty="0">
                <a:solidFill>
                  <a:schemeClr val="tx1"/>
                </a:solidFill>
              </a:rPr>
              <a:t>A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B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Path to E : root</a:t>
            </a:r>
            <a:r>
              <a:rPr lang="ko-KR" altLang="en-US" sz="1200" dirty="0">
                <a:solidFill>
                  <a:schemeClr val="tx1"/>
                </a:solidFill>
              </a:rPr>
              <a:t>에서 </a:t>
            </a:r>
            <a:r>
              <a:rPr lang="en-US" altLang="ko-KR" sz="1200" dirty="0">
                <a:solidFill>
                  <a:schemeClr val="tx1"/>
                </a:solidFill>
              </a:rPr>
              <a:t>edge</a:t>
            </a:r>
            <a:r>
              <a:rPr lang="ko-KR" altLang="en-US" sz="1200" dirty="0">
                <a:solidFill>
                  <a:schemeClr val="tx1"/>
                </a:solidFill>
              </a:rPr>
              <a:t>를 통해 최단거리로 가는 길</a:t>
            </a:r>
            <a:r>
              <a:rPr lang="en-US" altLang="ko-KR" sz="1200" dirty="0">
                <a:solidFill>
                  <a:schemeClr val="tx1"/>
                </a:solidFill>
              </a:rPr>
              <a:t>(A-B-C)</a:t>
            </a: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Depth and level of B : </a:t>
            </a:r>
            <a:r>
              <a:rPr lang="ko-KR" altLang="en-US" sz="1200" dirty="0">
                <a:solidFill>
                  <a:schemeClr val="tx1"/>
                </a:solidFill>
              </a:rPr>
              <a:t>특정 노드의 </a:t>
            </a:r>
            <a:r>
              <a:rPr lang="en-US" altLang="ko-KR" sz="1200" dirty="0">
                <a:solidFill>
                  <a:schemeClr val="tx1"/>
                </a:solidFill>
              </a:rPr>
              <a:t>depth</a:t>
            </a:r>
            <a:r>
              <a:rPr lang="ko-KR" altLang="en-US" sz="1200" dirty="0">
                <a:solidFill>
                  <a:schemeClr val="tx1"/>
                </a:solidFill>
              </a:rPr>
              <a:t>는 패스의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High of Tree : maximum path</a:t>
            </a:r>
            <a:r>
              <a:rPr lang="ko-KR" altLang="en-US" sz="1200" dirty="0">
                <a:solidFill>
                  <a:schemeClr val="tx1"/>
                </a:solidFill>
              </a:rPr>
              <a:t>의 길이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Degree of B : B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노드가 가질 수 있는 </a:t>
            </a:r>
            <a:r>
              <a:rPr lang="en-US" altLang="ko-KR" sz="1200" dirty="0">
                <a:solidFill>
                  <a:schemeClr val="tx1"/>
                </a:solidFill>
              </a:rPr>
              <a:t>child</a:t>
            </a:r>
            <a:r>
              <a:rPr lang="ko-KR" altLang="en-US" sz="1200" dirty="0">
                <a:solidFill>
                  <a:schemeClr val="tx1"/>
                </a:solidFill>
              </a:rPr>
              <a:t>의 개수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그래서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Size of Tree :  tree</a:t>
            </a:r>
            <a:r>
              <a:rPr lang="ko-KR" altLang="en-US" sz="1200" dirty="0">
                <a:solidFill>
                  <a:schemeClr val="tx1"/>
                </a:solidFill>
              </a:rPr>
              <a:t>에 있는 모든 노드의 개수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59692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258</TotalTime>
  <Words>3456</Words>
  <Application>Microsoft Office PowerPoint</Application>
  <PresentationFormat>와이드스크린</PresentationFormat>
  <Paragraphs>340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HY그래픽M</vt:lpstr>
      <vt:lpstr>맑은 고딕</vt:lpstr>
      <vt:lpstr>Arial</vt:lpstr>
      <vt:lpstr>Trebuchet MS</vt:lpstr>
      <vt:lpstr>Wingdings 3</vt:lpstr>
      <vt:lpstr>패싯</vt:lpstr>
      <vt:lpstr>6. Data Structure and Algorithms</vt:lpstr>
      <vt:lpstr>목차</vt:lpstr>
      <vt:lpstr>1. Tree as an Abstract Data Type and</vt:lpstr>
      <vt:lpstr>PowerPoint 프레젠테이션</vt:lpstr>
      <vt:lpstr>1. Tree as an Abstract Data Type and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2. Terminologies of tree structure</vt:lpstr>
      <vt:lpstr>3. Characteristics of Tree</vt:lpstr>
      <vt:lpstr>4. Binary Search Tree and Implementation</vt:lpstr>
      <vt:lpstr>4. Binary Search Tree and Implementation</vt:lpstr>
      <vt:lpstr>4. Binary Search Tree and Implementation</vt:lpstr>
      <vt:lpstr>4. Binary Search Tree and Implementation</vt:lpstr>
      <vt:lpstr>4. Binary Search Tree and Implementation</vt:lpstr>
      <vt:lpstr>5. Insert and Search Operation of Binary Search Tree</vt:lpstr>
      <vt:lpstr>5. Insert and Search Operation of Binary Search Tree</vt:lpstr>
      <vt:lpstr>6. Delete Operation and Minimum &amp; Maximum of        Binary Search Tree</vt:lpstr>
      <vt:lpstr>6. Delete Operation and Minimum &amp; Macimum of Binary Search Tree</vt:lpstr>
      <vt:lpstr>7. Tree traversing</vt:lpstr>
      <vt:lpstr>7. Tree traversing</vt:lpstr>
      <vt:lpstr>7. Tree traversing</vt:lpstr>
      <vt:lpstr>7. Tree traversing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heechul4296@gmail.com</dc:creator>
  <cp:lastModifiedBy>heechul4296@gmail.com</cp:lastModifiedBy>
  <cp:revision>27</cp:revision>
  <dcterms:created xsi:type="dcterms:W3CDTF">2020-06-18T13:12:50Z</dcterms:created>
  <dcterms:modified xsi:type="dcterms:W3CDTF">2020-06-20T08:36:12Z</dcterms:modified>
</cp:coreProperties>
</file>